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84" r:id="rId2"/>
  </p:sldMasterIdLst>
  <p:notesMasterIdLst>
    <p:notesMasterId r:id="rId31"/>
  </p:notesMasterIdLst>
  <p:handoutMasterIdLst>
    <p:handoutMasterId r:id="rId32"/>
  </p:handoutMasterIdLst>
  <p:sldIdLst>
    <p:sldId id="256" r:id="rId3"/>
    <p:sldId id="275" r:id="rId4"/>
    <p:sldId id="262" r:id="rId5"/>
    <p:sldId id="269" r:id="rId6"/>
    <p:sldId id="279" r:id="rId7"/>
    <p:sldId id="280" r:id="rId8"/>
    <p:sldId id="281" r:id="rId9"/>
    <p:sldId id="277" r:id="rId10"/>
    <p:sldId id="282" r:id="rId11"/>
    <p:sldId id="293" r:id="rId12"/>
    <p:sldId id="267" r:id="rId13"/>
    <p:sldId id="285" r:id="rId14"/>
    <p:sldId id="290" r:id="rId15"/>
    <p:sldId id="291" r:id="rId16"/>
    <p:sldId id="292" r:id="rId17"/>
    <p:sldId id="286" r:id="rId18"/>
    <p:sldId id="259" r:id="rId19"/>
    <p:sldId id="260" r:id="rId20"/>
    <p:sldId id="294" r:id="rId21"/>
    <p:sldId id="272" r:id="rId22"/>
    <p:sldId id="296" r:id="rId23"/>
    <p:sldId id="289" r:id="rId24"/>
    <p:sldId id="288" r:id="rId25"/>
    <p:sldId id="284" r:id="rId26"/>
    <p:sldId id="295" r:id="rId27"/>
    <p:sldId id="261" r:id="rId28"/>
    <p:sldId id="287" r:id="rId29"/>
    <p:sldId id="258" r:id="rId30"/>
  </p:sldIdLst>
  <p:sldSz cx="12192000" cy="6858000"/>
  <p:notesSz cx="9869488" cy="673576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B38"/>
    <a:srgbClr val="B9FFFF"/>
    <a:srgbClr val="66FFFF"/>
    <a:srgbClr val="99CCFF"/>
    <a:srgbClr val="00C894"/>
    <a:srgbClr val="09FFBF"/>
    <a:srgbClr val="E7FFF9"/>
    <a:srgbClr val="E7FFE7"/>
    <a:srgbClr val="BD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0AA61-DB6D-4388-8BD8-CB932D3A38C1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F67F6-2A36-432B-B79B-D23CA0E3E1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826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2E429-0CFC-4794-BF32-613905C9537A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1375"/>
            <a:ext cx="4040188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6949" y="3241586"/>
            <a:ext cx="789559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CFAE1-4752-44F8-BA07-BA96365C4B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300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094B23D-153F-4281-BACC-2DCB7C7F7C66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8941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580B-8AB6-4832-B096-5BCBFB0D855D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82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D27B1-CF03-4B82-9EED-CE2262A006FE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512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39FCF8B-EEB6-4B8A-A507-E4A87E1ED2EE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346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1FB26-E2D3-4354-B29C-2E92C40A18B3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55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33C1-2FD5-4789-866F-14F7E11880FE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135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037CE-9862-42DE-9E64-0EEF0A89C159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8486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0513-D42E-424F-9611-15284B73DAB1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085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7DCC6-C1BE-478F-A431-6A8559261E35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144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AACCD-B2A8-4643-9148-ADAE210DABF1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530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AFDF-4D74-4025-B30F-AF6263F415EB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14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A0D3-8C4D-4D15-B37A-FCC2206144C4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97731" y="6309360"/>
            <a:ext cx="451639" cy="421592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B13B9BC9-0162-4A85-ADF3-2CB7985BF218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標題 1"/>
          <p:cNvSpPr txBox="1">
            <a:spLocks/>
          </p:cNvSpPr>
          <p:nvPr userDrawn="1"/>
        </p:nvSpPr>
        <p:spPr>
          <a:xfrm rot="5400000">
            <a:off x="10988976" y="5117514"/>
            <a:ext cx="1776958" cy="307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en-US" altLang="zh-TW" sz="1600" dirty="0" smtClean="0">
                <a:solidFill>
                  <a:srgbClr val="39527B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Piggybudget</a:t>
            </a:r>
            <a:endParaRPr kumimoji="1" lang="en-US" altLang="zh-TW" sz="1600" dirty="0">
              <a:solidFill>
                <a:srgbClr val="39527B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8" name="Picture 2" descr="./android/app/src/main/res/mipmap-mdpi/ic_launche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431" y="4033584"/>
            <a:ext cx="380797" cy="38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「dot png」的圖片搜尋結果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297" y="6074349"/>
            <a:ext cx="691549" cy="69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303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8602-0B5C-46A6-B649-19FF10E93A08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8A7DC-A592-4A46-A191-2A302B6F2639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987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E016-84CF-4243-8328-E2DB4DBD1ED1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58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0AB56-6169-47D1-89E9-CE1458270902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0719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49381-0866-4B7B-B703-12F6FCCD3E20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62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20DC3-B3DA-4218-9AA5-3B392526FE03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09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70C5-97C0-4481-9BFC-41AA4A1D0DF6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12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4DC6B-8040-4D06-A766-5DE5EFF31D63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40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EE9FF-3A48-484F-80A4-8A758637F6D3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44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E3AC9-A988-43F2-9153-62A88CA431D6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99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0FAB75F-121D-4682-B92F-430FA98DEEEF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7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BA8E35E-40A8-48E4-ABD0-7CE2592C4624}" type="datetime1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13B9BC9-0162-4A85-ADF3-2CB7985BF21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9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6600" dirty="0" smtClean="0"/>
              <a:t>final Presentation</a:t>
            </a:r>
            <a:endParaRPr lang="zh-TW" altLang="en-US" sz="6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piggybudget</a:t>
            </a:r>
            <a:endParaRPr lang="zh-TW" altLang="en-US" sz="3200" dirty="0"/>
          </a:p>
        </p:txBody>
      </p:sp>
      <p:pic>
        <p:nvPicPr>
          <p:cNvPr id="2050" name="Picture 2" descr="./android/app/src/main/res/mipmap-mdpi/ic_launc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110" y="5410587"/>
            <a:ext cx="572214" cy="5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01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4. All </a:t>
            </a:r>
            <a:r>
              <a:rPr lang="en-US" altLang="zh-TW" sz="4000" dirty="0"/>
              <a:t>test cases and features been </a:t>
            </a:r>
            <a:r>
              <a:rPr lang="en-US" altLang="zh-TW" sz="4000" dirty="0" smtClean="0"/>
              <a:t>covered – user</a:t>
            </a:r>
            <a:r>
              <a:rPr lang="en-US" altLang="zh-TW" sz="4000" dirty="0"/>
              <a:t> scenario</a:t>
            </a:r>
            <a:endParaRPr lang="zh-TW" altLang="en-US" sz="40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10</a:t>
            </a:fld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058717"/>
              </p:ext>
            </p:extLst>
          </p:nvPr>
        </p:nvGraphicFramePr>
        <p:xfrm>
          <a:off x="1024128" y="1729048"/>
          <a:ext cx="9720261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723">
                  <a:extLst>
                    <a:ext uri="{9D8B030D-6E8A-4147-A177-3AD203B41FA5}">
                      <a16:colId xmlns:a16="http://schemas.microsoft.com/office/drawing/2014/main" val="53649997"/>
                    </a:ext>
                  </a:extLst>
                </a:gridCol>
                <a:gridCol w="3813451">
                  <a:extLst>
                    <a:ext uri="{9D8B030D-6E8A-4147-A177-3AD203B41FA5}">
                      <a16:colId xmlns:a16="http://schemas.microsoft.com/office/drawing/2014/main" val="2210428008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411596444"/>
                    </a:ext>
                  </a:extLst>
                </a:gridCol>
              </a:tblGrid>
              <a:tr h="3010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Test suite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Test cases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Features satisfied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96704"/>
                  </a:ext>
                </a:extLst>
              </a:tr>
              <a:tr h="0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test_stats</a:t>
                      </a:r>
                      <a:endParaRPr lang="zh-TW" altLang="en-US" sz="4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test_daily_expenses_button_week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Whether crash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783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test_daily_expenses_button_month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微軟正黑體" panose="020B0604030504040204" pitchFamily="34" charset="-120"/>
                          <a:cs typeface="+mn-cs"/>
                        </a:rPr>
                        <a:t>Whether crash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385856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test_daily_income_button_week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微軟正黑體" panose="020B0604030504040204" pitchFamily="34" charset="-120"/>
                          <a:cs typeface="+mn-cs"/>
                        </a:rPr>
                        <a:t>Whether crash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88738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test_daily_income_button_month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微軟正黑體" panose="020B0604030504040204" pitchFamily="34" charset="-120"/>
                          <a:cs typeface="+mn-cs"/>
                        </a:rPr>
                        <a:t>Whether crash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5438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test_daily_distribution_button_week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微軟正黑體" panose="020B0604030504040204" pitchFamily="34" charset="-120"/>
                          <a:cs typeface="+mn-cs"/>
                        </a:rPr>
                        <a:t>Whether crash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48140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test_daily_distribution_button_month</a:t>
                      </a:r>
                      <a:endParaRPr lang="en-US" altLang="zh-TW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微軟正黑體" panose="020B0604030504040204" pitchFamily="34" charset="-120"/>
                          <a:cs typeface="+mn-cs"/>
                        </a:rPr>
                        <a:t>Whether crash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213828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test_daily_distribution_button_year</a:t>
                      </a:r>
                      <a:endParaRPr lang="en-US" altLang="zh-TW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微軟正黑體" panose="020B0604030504040204" pitchFamily="34" charset="-120"/>
                          <a:cs typeface="+mn-cs"/>
                        </a:rPr>
                        <a:t>Whether crash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72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19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807089"/>
              </p:ext>
            </p:extLst>
          </p:nvPr>
        </p:nvGraphicFramePr>
        <p:xfrm>
          <a:off x="469159" y="1952336"/>
          <a:ext cx="10830010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055">
                  <a:extLst>
                    <a:ext uri="{9D8B030D-6E8A-4147-A177-3AD203B41FA5}">
                      <a16:colId xmlns:a16="http://schemas.microsoft.com/office/drawing/2014/main" val="3978083396"/>
                    </a:ext>
                  </a:extLst>
                </a:gridCol>
                <a:gridCol w="1903614">
                  <a:extLst>
                    <a:ext uri="{9D8B030D-6E8A-4147-A177-3AD203B41FA5}">
                      <a16:colId xmlns:a16="http://schemas.microsoft.com/office/drawing/2014/main" val="1440685289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405241597"/>
                    </a:ext>
                  </a:extLst>
                </a:gridCol>
                <a:gridCol w="4788131">
                  <a:extLst>
                    <a:ext uri="{9D8B030D-6E8A-4147-A177-3AD203B41FA5}">
                      <a16:colId xmlns:a16="http://schemas.microsoft.com/office/drawing/2014/main" val="2605580282"/>
                    </a:ext>
                  </a:extLst>
                </a:gridCol>
                <a:gridCol w="1687483">
                  <a:extLst>
                    <a:ext uri="{9D8B030D-6E8A-4147-A177-3AD203B41FA5}">
                      <a16:colId xmlns:a16="http://schemas.microsoft.com/office/drawing/2014/main" val="326870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Page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Method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Characteristic ID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Characteristic Description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Partitions(Blocks)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55629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add income-&gt;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輸入金額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C1, C2, C3,C4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輸入的金額是合法數字</a:t>
                      </a:r>
                      <a:b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C2: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輸入的金額是整數</a:t>
                      </a:r>
                      <a:b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C3: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輸入的金額是正數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(A)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、零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(B)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、負數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(C)</a:t>
                      </a:r>
                      <a:b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C4: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輸入的金額長度小於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C1:{T, F}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C2:{T, F}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C3:{A, B, C}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C4:{T, F}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01123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Home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add expense-&gt;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輸入金額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C1, C2, C3,C4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輸入的金額是合法數字</a:t>
                      </a:r>
                      <a:b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C2: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輸入的金額是整數</a:t>
                      </a:r>
                      <a:b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C3: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輸入的金額是正數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(A)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、零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(B)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、負數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(C)</a:t>
                      </a:r>
                      <a:b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C4: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輸入的金額長度小於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C1:{T, F}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C2:{T, F}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C3:{A, B, C}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C4:{T, F}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699223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History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Edit-&gt;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輸入金額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C1, C2, C3,C4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輸入的金額是合法數字</a:t>
                      </a:r>
                      <a:b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C2: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輸入的金額是整數</a:t>
                      </a:r>
                      <a:b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C3: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輸入的金額是正數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(A)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、零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(B)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、負數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(C)</a:t>
                      </a:r>
                      <a:b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C4: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輸入的金額長度小於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C1:{T, F}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C2:{T, F}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C3:{A, B, C}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C4:{T, F}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46475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History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Delete-&gt;dialog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點擊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DELETE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C1:{T, F}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9881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Setting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Income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C1, C2, C3,C4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輸入的金額是合法數字</a:t>
                      </a:r>
                      <a:b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C2: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輸入的金額是整數</a:t>
                      </a:r>
                      <a:b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C3: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輸入的金額是正數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(A)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、零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(B)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、負數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(C)</a:t>
                      </a:r>
                      <a:b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C4: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輸入的金額長度小於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C1:{T, F}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C2:{T, F}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C3:{A, B, C}</a:t>
                      </a:r>
                      <a:b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C4:{T, F}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6697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Setting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Categories-&gt;Search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 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輸入的字串完全符合現存的分類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A)、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符合部分名字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B)、</a:t>
                      </a:r>
                      <a:r>
                        <a:rPr lang="zh-TW" alt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不符合</a:t>
                      </a:r>
                      <a:r>
                        <a:rPr lang="en-US" altLang="zh-TW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C)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C1:{A, B, C}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453671839"/>
                  </a:ext>
                </a:extLst>
              </a:tr>
            </a:tbl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11</a:t>
            </a:fld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4. All </a:t>
            </a:r>
            <a:r>
              <a:rPr lang="en-US" altLang="zh-TW" sz="4000" dirty="0"/>
              <a:t>test </a:t>
            </a:r>
            <a:r>
              <a:rPr lang="en-US" altLang="zh-TW" sz="4000" dirty="0" smtClean="0"/>
              <a:t>cases – ISP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797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12</a:t>
            </a:fld>
            <a:endParaRPr lang="zh-TW" altLang="en-US" dirty="0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893823"/>
              </p:ext>
            </p:extLst>
          </p:nvPr>
        </p:nvGraphicFramePr>
        <p:xfrm>
          <a:off x="1024128" y="2003367"/>
          <a:ext cx="972026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>
                  <a:extLst>
                    <a:ext uri="{9D8B030D-6E8A-4147-A177-3AD203B41FA5}">
                      <a16:colId xmlns:a16="http://schemas.microsoft.com/office/drawing/2014/main" val="4248322933"/>
                    </a:ext>
                  </a:extLst>
                </a:gridCol>
                <a:gridCol w="4860131">
                  <a:extLst>
                    <a:ext uri="{9D8B030D-6E8A-4147-A177-3AD203B41FA5}">
                      <a16:colId xmlns:a16="http://schemas.microsoft.com/office/drawing/2014/main" val="17512179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Home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5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test_case_income_bigger20()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025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test_case_expense_negative_bigger20()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test_case_income_decimal_negative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29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test_case_expense_decimal_negative_bigger20()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test_case_income_decimal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7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test_case_expense_decimal_bigger20()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test_case_income_negative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67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test_case_expense_zero_decimal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8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test_case_expense_decimal_negative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test_case_expense_zero_decimal_without_digits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4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test_case_expense_decimal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test_case_income_zero_decimal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1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test_case_income_decimal_negative_bigger20()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test_case_income_zero_decimal_without_digits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3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test_case_income_decimal_bigger20()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test_case_expense_txt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9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test_case_income_negative_bigger20()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56773"/>
                  </a:ext>
                </a:extLst>
              </a:tr>
            </a:tbl>
          </a:graphicData>
        </a:graphic>
      </p:graphicFrame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4. All </a:t>
            </a:r>
            <a:r>
              <a:rPr lang="en-US" altLang="zh-TW" sz="4000" dirty="0"/>
              <a:t>test </a:t>
            </a:r>
            <a:r>
              <a:rPr lang="en-US" altLang="zh-TW" sz="4000" dirty="0" smtClean="0"/>
              <a:t>cases – ISP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218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4. All </a:t>
            </a:r>
            <a:r>
              <a:rPr lang="en-US" altLang="zh-TW" sz="4000" dirty="0"/>
              <a:t>test </a:t>
            </a:r>
            <a:r>
              <a:rPr lang="en-US" altLang="zh-TW" sz="4000" dirty="0" smtClean="0"/>
              <a:t>cases – ISP</a:t>
            </a:r>
            <a:endParaRPr lang="zh-TW" altLang="en-US" sz="4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13</a:t>
            </a:fld>
            <a:endParaRPr lang="zh-TW" altLang="en-US" dirty="0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835870"/>
              </p:ext>
            </p:extLst>
          </p:nvPr>
        </p:nvGraphicFramePr>
        <p:xfrm>
          <a:off x="66502" y="2003367"/>
          <a:ext cx="1163122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2810">
                  <a:extLst>
                    <a:ext uri="{9D8B030D-6E8A-4147-A177-3AD203B41FA5}">
                      <a16:colId xmlns:a16="http://schemas.microsoft.com/office/drawing/2014/main" val="4248322933"/>
                    </a:ext>
                  </a:extLst>
                </a:gridCol>
                <a:gridCol w="5318419">
                  <a:extLst>
                    <a:ext uri="{9D8B030D-6E8A-4147-A177-3AD203B41FA5}">
                      <a16:colId xmlns:a16="http://schemas.microsoft.com/office/drawing/2014/main" val="175121794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History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5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test_case_add_and_check_income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test_case_add_and_check_income_negative_bigger20()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025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test_case_add_and_check_expense_bigger20()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test_case_add_and_check_income_bigger20()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29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test_case_add_and_check_expense_negative_bigger20()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test_case_add_and_check_income_decimal_negative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7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test_case_add_and_check_expense_decimal_negative_bigger20()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test_case_add_and_check_income_decimal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67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test_case_add_and_check_expense_decimal_bigger20()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test_case_add_and_check_income_negative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8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test_case_add_and_check_expense_negative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test_case_edit_history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4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test_case_add_and_check_expense_decimal_negative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test_case_make_expense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1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test_case_add_and_check_expense_decimal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test_case_delete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3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test_case_add_and_check_income_decimal_negative_bigger20()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test_case_no_delete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9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test_case_add_and_check_income_decimal_bigger20()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56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3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14</a:t>
            </a:fld>
            <a:endParaRPr lang="zh-TW" altLang="en-US" dirty="0"/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090894"/>
              </p:ext>
            </p:extLst>
          </p:nvPr>
        </p:nvGraphicFramePr>
        <p:xfrm>
          <a:off x="3454098" y="1978429"/>
          <a:ext cx="486013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>
                  <a:extLst>
                    <a:ext uri="{9D8B030D-6E8A-4147-A177-3AD203B41FA5}">
                      <a16:colId xmlns:a16="http://schemas.microsoft.com/office/drawing/2014/main" val="4248322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Setting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352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test_case_change_income_bigger20()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025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test_case_change_income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296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test_case_change_decimal_income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72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test_case_change_income_negative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674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test_case_change_decimal_income_negative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8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test_case_change_income_zero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4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test_case_change_icon_search_half_match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1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test_case_change_icon_search_perfact_match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63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test_case_change_icon_search_no_match</a:t>
                      </a:r>
                      <a:r>
                        <a:rPr lang="en-US" altLang="zh-TW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93497"/>
                  </a:ext>
                </a:extLst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4. All </a:t>
            </a:r>
            <a:r>
              <a:rPr lang="en-US" altLang="zh-TW" sz="4000" dirty="0"/>
              <a:t>test </a:t>
            </a:r>
            <a:r>
              <a:rPr lang="en-US" altLang="zh-TW" sz="4000" dirty="0" smtClean="0"/>
              <a:t>cases – ISP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325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0871385" cy="1499616"/>
          </a:xfrm>
        </p:spPr>
        <p:txBody>
          <a:bodyPr/>
          <a:lstStyle/>
          <a:p>
            <a:r>
              <a:rPr lang="en-US" altLang="zh-TW" dirty="0" smtClean="0"/>
              <a:t>Ensure all test cases to cover the result of 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5835535" y="2286000"/>
            <a:ext cx="4908666" cy="4023360"/>
          </a:xfrm>
        </p:spPr>
        <p:txBody>
          <a:bodyPr/>
          <a:lstStyle/>
          <a:p>
            <a:r>
              <a:rPr lang="en-US" altLang="zh-TW" sz="2800" dirty="0" smtClean="0"/>
              <a:t>Our test cases</a:t>
            </a:r>
            <a:r>
              <a:rPr lang="zh-TW" altLang="en-US" sz="2800" dirty="0" smtClean="0"/>
              <a:t>：</a:t>
            </a:r>
            <a:endParaRPr lang="en-US" altLang="zh-TW" sz="2800" dirty="0" smtClean="0"/>
          </a:p>
          <a:p>
            <a:r>
              <a:rPr lang="en-US" altLang="zh-TW" dirty="0" smtClean="0"/>
              <a:t>Cover ACE </a:t>
            </a:r>
          </a:p>
          <a:p>
            <a:pPr lvl="1"/>
            <a:r>
              <a:rPr lang="en-US" altLang="zh-TW" dirty="0"/>
              <a:t>State graph state count: </a:t>
            </a:r>
            <a:r>
              <a:rPr lang="en-US" altLang="zh-TW" dirty="0" smtClean="0"/>
              <a:t>21</a:t>
            </a:r>
            <a:endParaRPr lang="en-US" altLang="zh-TW" dirty="0"/>
          </a:p>
          <a:p>
            <a:pPr lvl="1"/>
            <a:r>
              <a:rPr lang="en-US" altLang="zh-TW" dirty="0"/>
              <a:t>State graph event count: </a:t>
            </a:r>
            <a:r>
              <a:rPr lang="en-US" altLang="zh-TW" dirty="0" smtClean="0"/>
              <a:t>192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2" y="1657390"/>
            <a:ext cx="4897541" cy="507356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 rot="806966">
            <a:off x="3170633" y="3044784"/>
            <a:ext cx="2793077" cy="224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09" y="3198043"/>
            <a:ext cx="1987261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5. Sample test cases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270" y="2286000"/>
            <a:ext cx="6740546" cy="3699401"/>
          </a:xfrm>
          <a:prstGeom prst="rect">
            <a:avLst/>
          </a:prstGeom>
        </p:spPr>
      </p:pic>
      <p:pic>
        <p:nvPicPr>
          <p:cNvPr id="7" name="Picture 4" descr="「icon png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410" y="382385"/>
            <a:ext cx="2139452" cy="213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788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r>
              <a:rPr lang="en-US" altLang="zh-TW" dirty="0" smtClean="0"/>
              <a:t>. Test Tools to be used</a:t>
            </a:r>
          </a:p>
        </p:txBody>
      </p:sp>
      <p:pic>
        <p:nvPicPr>
          <p:cNvPr id="1026" name="Picture 2" descr="「appium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48" y="2053244"/>
            <a:ext cx="3089716" cy="177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「python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165" y="1903615"/>
            <a:ext cx="5110368" cy="172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「unittest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570" y="4264429"/>
            <a:ext cx="3284112" cy="184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「webdriver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83" y="3965171"/>
            <a:ext cx="4528434" cy="197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399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</a:t>
            </a:r>
            <a:r>
              <a:rPr lang="en-US" altLang="zh-TW" dirty="0" smtClean="0"/>
              <a:t>. Test Tools to be used - Method</a:t>
            </a:r>
            <a:endParaRPr lang="zh-TW" altLang="en-US" dirty="0"/>
          </a:p>
        </p:txBody>
      </p:sp>
      <p:sp>
        <p:nvSpPr>
          <p:cNvPr id="4" name="AutoShape 2" descr="「appiu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2" name="Picture 4" descr="「appium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28" y="2261437"/>
            <a:ext cx="8801100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232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7. Demo video</a:t>
            </a:r>
            <a:endParaRPr lang="zh-TW" altLang="en-US" dirty="0"/>
          </a:p>
        </p:txBody>
      </p:sp>
      <p:pic>
        <p:nvPicPr>
          <p:cNvPr id="6" name="加速影片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047" y="1660053"/>
            <a:ext cx="9015153" cy="5070899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838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Members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3484359" y="2506126"/>
            <a:ext cx="4642608" cy="2616380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107598002 </a:t>
            </a:r>
            <a:r>
              <a:rPr lang="zh-TW" altLang="en-US" sz="3200" dirty="0" smtClean="0"/>
              <a:t>唐振</a:t>
            </a:r>
            <a:r>
              <a:rPr lang="zh-TW" altLang="en-US" sz="3200" dirty="0"/>
              <a:t>嚴    </a:t>
            </a:r>
            <a:endParaRPr lang="en-US" altLang="zh-TW" sz="3200" dirty="0" smtClean="0"/>
          </a:p>
          <a:p>
            <a:r>
              <a:rPr lang="en-US" altLang="zh-TW" sz="3200" dirty="0" smtClean="0"/>
              <a:t>107598012</a:t>
            </a:r>
            <a:r>
              <a:rPr lang="zh-TW" altLang="en-US" sz="3200" dirty="0" smtClean="0"/>
              <a:t> 林佳緯    </a:t>
            </a:r>
            <a:endParaRPr lang="en-US" altLang="zh-TW" sz="3200" dirty="0" smtClean="0"/>
          </a:p>
          <a:p>
            <a:r>
              <a:rPr lang="en-US" altLang="zh-TW" sz="3200" dirty="0" smtClean="0"/>
              <a:t>107598043</a:t>
            </a:r>
            <a:r>
              <a:rPr lang="zh-TW" altLang="en-US" sz="3200" dirty="0" smtClean="0"/>
              <a:t> 周士禾    </a:t>
            </a:r>
            <a:endParaRPr lang="en-US" altLang="zh-TW" sz="3200" dirty="0" smtClean="0"/>
          </a:p>
          <a:p>
            <a:r>
              <a:rPr lang="en-US" altLang="zh-TW" sz="3200" dirty="0" smtClean="0"/>
              <a:t>107598053</a:t>
            </a:r>
            <a:r>
              <a:rPr lang="zh-TW" altLang="en-US" sz="3200" dirty="0" smtClean="0"/>
              <a:t> 邱楹傑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3373827" y="2581949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69908" y="3211975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69908" y="3842932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369908" y="4473889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7287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en-US" altLang="zh-TW" dirty="0" smtClean="0"/>
              <a:t>. </a:t>
            </a:r>
            <a:r>
              <a:rPr lang="en-US" altLang="zh-TW" dirty="0"/>
              <a:t>Result of the </a:t>
            </a:r>
            <a:r>
              <a:rPr lang="en-US" altLang="zh-TW" dirty="0" smtClean="0"/>
              <a:t>tests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20</a:t>
            </a:fld>
            <a:endParaRPr lang="zh-TW" altLang="en-US" dirty="0"/>
          </a:p>
        </p:txBody>
      </p:sp>
      <p:pic>
        <p:nvPicPr>
          <p:cNvPr id="9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78"/>
          <a:stretch/>
        </p:blipFill>
        <p:spPr>
          <a:xfrm>
            <a:off x="4354039" y="2690334"/>
            <a:ext cx="3846985" cy="258084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742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</a:t>
            </a:r>
            <a:r>
              <a:rPr lang="en-US" altLang="zh-TW" dirty="0" smtClean="0"/>
              <a:t>. </a:t>
            </a:r>
            <a:r>
              <a:rPr lang="en-US" altLang="zh-TW" dirty="0"/>
              <a:t>Result of the </a:t>
            </a:r>
            <a:r>
              <a:rPr lang="en-US" altLang="zh-TW" dirty="0" smtClean="0"/>
              <a:t>tests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21</a:t>
            </a:fld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589" y="176524"/>
            <a:ext cx="4526533" cy="6643144"/>
          </a:xfr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633" y="1629718"/>
            <a:ext cx="4323692" cy="51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result of test criteria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/>
              <a:t>After our research of the app, we found </a:t>
            </a:r>
            <a:r>
              <a:rPr lang="en-US" altLang="zh-TW" sz="2800" dirty="0" smtClean="0">
                <a:solidFill>
                  <a:srgbClr val="FF0000"/>
                </a:solidFill>
              </a:rPr>
              <a:t>many failures </a:t>
            </a:r>
            <a:r>
              <a:rPr lang="en-US" altLang="zh-TW" sz="2800" dirty="0" smtClean="0"/>
              <a:t>in this app.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/>
              <a:t>Users use this app inconveniently, and some results are not ideal.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/>
              <a:t>We regard this app as a </a:t>
            </a:r>
            <a:r>
              <a:rPr lang="en-US" altLang="zh-TW" sz="2800" dirty="0" smtClean="0">
                <a:solidFill>
                  <a:srgbClr val="FF0000"/>
                </a:solidFill>
              </a:rPr>
              <a:t>unqualified app</a:t>
            </a:r>
            <a:r>
              <a:rPr lang="en-US" altLang="zh-TW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/>
              <a:t>We can analysis these problems in the down below.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3596" y="2539036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13596" y="3324835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13596" y="4179414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13596" y="4965213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8" name="Picture 4" descr="「sad png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75" b="100000" l="333" r="90000">
                        <a14:foregroundMark x1="30111" y1="81625" x2="30111" y2="81625"/>
                        <a14:foregroundMark x1="51556" y1="88875" x2="51556" y2="88875"/>
                        <a14:backgroundMark x1="40111" y1="12375" x2="40111" y2="12375"/>
                        <a14:backgroundMark x1="39000" y1="20750" x2="39000" y2="20750"/>
                        <a14:backgroundMark x1="36667" y1="34375" x2="36667" y2="34375"/>
                        <a14:backgroundMark x1="34556" y1="45000" x2="34556" y2="45000"/>
                        <a14:backgroundMark x1="33444" y1="50375" x2="33444" y2="50375"/>
                        <a14:backgroundMark x1="29556" y1="53625" x2="29556" y2="53625"/>
                        <a14:backgroundMark x1="27111" y1="57875" x2="27111" y2="57875"/>
                        <a14:backgroundMark x1="30333" y1="60250" x2="30333" y2="60250"/>
                        <a14:backgroundMark x1="30000" y1="64000" x2="30000" y2="64000"/>
                        <a14:backgroundMark x1="28444" y1="65875" x2="28444" y2="65875"/>
                        <a14:backgroundMark x1="25556" y1="66125" x2="25556" y2="66125"/>
                        <a14:backgroundMark x1="23444" y1="67875" x2="23444" y2="67875"/>
                        <a14:backgroundMark x1="20556" y1="70250" x2="20556" y2="70250"/>
                        <a14:backgroundMark x1="15556" y1="73500" x2="15556" y2="73500"/>
                        <a14:backgroundMark x1="44778" y1="11750" x2="44778" y2="11750"/>
                        <a14:backgroundMark x1="46667" y1="8500" x2="46667" y2="8500"/>
                        <a14:backgroundMark x1="69333" y1="10000" x2="69333" y2="10000"/>
                        <a14:backgroundMark x1="73556" y1="12125" x2="73556" y2="12125"/>
                        <a14:backgroundMark x1="80111" y1="14750" x2="80111" y2="14750"/>
                        <a14:backgroundMark x1="63333" y1="8250" x2="63333" y2="8250"/>
                        <a14:backgroundMark x1="58000" y1="7875" x2="58000" y2="7875"/>
                        <a14:backgroundMark x1="81222" y1="28375" x2="81222" y2="28375"/>
                        <a14:backgroundMark x1="78000" y1="36375" x2="78000" y2="36375"/>
                        <a14:backgroundMark x1="74889" y1="47125" x2="74889" y2="47125"/>
                        <a14:backgroundMark x1="74889" y1="52750" x2="74889" y2="52750"/>
                        <a14:backgroundMark x1="74333" y1="62625" x2="74333" y2="62625"/>
                        <a14:backgroundMark x1="69667" y1="69750" x2="69667" y2="69750"/>
                        <a14:backgroundMark x1="65889" y1="78000" x2="65889" y2="78000"/>
                        <a14:backgroundMark x1="67778" y1="85125" x2="67778" y2="85125"/>
                        <a14:backgroundMark x1="72222" y1="89625" x2="72222" y2="89625"/>
                        <a14:backgroundMark x1="72556" y1="94000" x2="72556" y2="9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260" y="3725613"/>
            <a:ext cx="3537189" cy="3142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85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 Analysis the results(1)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085772"/>
              </p:ext>
            </p:extLst>
          </p:nvPr>
        </p:nvGraphicFramePr>
        <p:xfrm>
          <a:off x="440575" y="2286000"/>
          <a:ext cx="1095617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647">
                  <a:extLst>
                    <a:ext uri="{9D8B030D-6E8A-4147-A177-3AD203B41FA5}">
                      <a16:colId xmlns:a16="http://schemas.microsoft.com/office/drawing/2014/main" val="1868218056"/>
                    </a:ext>
                  </a:extLst>
                </a:gridCol>
                <a:gridCol w="4979418">
                  <a:extLst>
                    <a:ext uri="{9D8B030D-6E8A-4147-A177-3AD203B41FA5}">
                      <a16:colId xmlns:a16="http://schemas.microsoft.com/office/drawing/2014/main" val="1313609593"/>
                    </a:ext>
                  </a:extLst>
                </a:gridCol>
                <a:gridCol w="4562109">
                  <a:extLst>
                    <a:ext uri="{9D8B030D-6E8A-4147-A177-3AD203B41FA5}">
                      <a16:colId xmlns:a16="http://schemas.microsoft.com/office/drawing/2014/main" val="2439162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Test</a:t>
                      </a:r>
                      <a:r>
                        <a:rPr lang="en-US" altLang="zh-TW" baseline="0" dirty="0" smtClean="0"/>
                        <a:t> suite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Test cases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detail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85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 smtClean="0">
                          <a:effectLst/>
                        </a:rPr>
                        <a:t>test_home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test_case_expense_txt</a:t>
                      </a:r>
                      <a:endParaRPr lang="en-US" altLang="zh-TW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dirty="0" smtClean="0">
                          <a:effectLst/>
                        </a:rPr>
                        <a:t>當在金額輸入文字時，測試會不會</a:t>
                      </a:r>
                      <a:r>
                        <a:rPr lang="en-US" altLang="zh-TW" dirty="0" smtClean="0">
                          <a:effectLst/>
                        </a:rPr>
                        <a:t>crash</a:t>
                      </a:r>
                      <a:endParaRPr lang="zh-TW" alt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88925818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647" y="3526971"/>
            <a:ext cx="7794135" cy="238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 Analysis the results(2)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275441"/>
              </p:ext>
            </p:extLst>
          </p:nvPr>
        </p:nvGraphicFramePr>
        <p:xfrm>
          <a:off x="440575" y="2286000"/>
          <a:ext cx="10956174" cy="207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647">
                  <a:extLst>
                    <a:ext uri="{9D8B030D-6E8A-4147-A177-3AD203B41FA5}">
                      <a16:colId xmlns:a16="http://schemas.microsoft.com/office/drawing/2014/main" val="1868218056"/>
                    </a:ext>
                  </a:extLst>
                </a:gridCol>
                <a:gridCol w="4979418">
                  <a:extLst>
                    <a:ext uri="{9D8B030D-6E8A-4147-A177-3AD203B41FA5}">
                      <a16:colId xmlns:a16="http://schemas.microsoft.com/office/drawing/2014/main" val="1313609593"/>
                    </a:ext>
                  </a:extLst>
                </a:gridCol>
                <a:gridCol w="4562109">
                  <a:extLst>
                    <a:ext uri="{9D8B030D-6E8A-4147-A177-3AD203B41FA5}">
                      <a16:colId xmlns:a16="http://schemas.microsoft.com/office/drawing/2014/main" val="2439162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Test</a:t>
                      </a:r>
                      <a:r>
                        <a:rPr lang="en-US" altLang="zh-TW" baseline="0" dirty="0" smtClean="0"/>
                        <a:t> suite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Test cases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detail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85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test_homeisp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test_case_expense_decimal_bigger20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>
                          <a:effectLst/>
                        </a:rPr>
                        <a:t>輸入</a:t>
                      </a:r>
                      <a:r>
                        <a:rPr lang="en-US" altLang="zh-TW">
                          <a:effectLst/>
                        </a:rPr>
                        <a:t>20</a:t>
                      </a:r>
                      <a:r>
                        <a:rPr lang="zh-TW" altLang="en-US">
                          <a:effectLst/>
                        </a:rPr>
                        <a:t>個零，在</a:t>
                      </a:r>
                      <a:r>
                        <a:rPr lang="en-US" altLang="zh-TW">
                          <a:effectLst/>
                        </a:rPr>
                        <a:t>Home</a:t>
                      </a:r>
                      <a:r>
                        <a:rPr lang="zh-TW" altLang="en-US">
                          <a:effectLst/>
                        </a:rPr>
                        <a:t>會顯示不出小數，但是在</a:t>
                      </a:r>
                      <a:r>
                        <a:rPr lang="en-US" altLang="zh-TW">
                          <a:effectLst/>
                        </a:rPr>
                        <a:t>history</a:t>
                      </a:r>
                      <a:r>
                        <a:rPr lang="zh-TW" altLang="en-US">
                          <a:effectLst/>
                        </a:rPr>
                        <a:t>裡面正常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88925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zh-TW" alt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test_case_expense_decimal_negative_bigger20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>
                          <a:effectLst/>
                        </a:rPr>
                        <a:t>同上，負數情況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61859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zh-TW" alt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test_case_income_decimal_bigger20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>
                          <a:effectLst/>
                        </a:rPr>
                        <a:t>同上，</a:t>
                      </a:r>
                      <a:r>
                        <a:rPr lang="en-US">
                          <a:effectLst/>
                        </a:rPr>
                        <a:t>income</a:t>
                      </a:r>
                      <a:r>
                        <a:rPr lang="zh-TW" altLang="en-US">
                          <a:effectLst/>
                        </a:rPr>
                        <a:t>情況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3704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zh-TW" alt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test_case_income_decimal_negative_bigger20</a:t>
                      </a: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dirty="0">
                          <a:effectLst/>
                        </a:rPr>
                        <a:t>同上，負數情況</a:t>
                      </a: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8373865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39" y="4546989"/>
            <a:ext cx="6544588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43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9. Analysis the results(3)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46289"/>
              </p:ext>
            </p:extLst>
          </p:nvPr>
        </p:nvGraphicFramePr>
        <p:xfrm>
          <a:off x="440575" y="2286000"/>
          <a:ext cx="109561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647">
                  <a:extLst>
                    <a:ext uri="{9D8B030D-6E8A-4147-A177-3AD203B41FA5}">
                      <a16:colId xmlns:a16="http://schemas.microsoft.com/office/drawing/2014/main" val="1868218056"/>
                    </a:ext>
                  </a:extLst>
                </a:gridCol>
                <a:gridCol w="4979418">
                  <a:extLst>
                    <a:ext uri="{9D8B030D-6E8A-4147-A177-3AD203B41FA5}">
                      <a16:colId xmlns:a16="http://schemas.microsoft.com/office/drawing/2014/main" val="1313609593"/>
                    </a:ext>
                  </a:extLst>
                </a:gridCol>
                <a:gridCol w="4562109">
                  <a:extLst>
                    <a:ext uri="{9D8B030D-6E8A-4147-A177-3AD203B41FA5}">
                      <a16:colId xmlns:a16="http://schemas.microsoft.com/office/drawing/2014/main" val="2439162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Test</a:t>
                      </a:r>
                      <a:r>
                        <a:rPr lang="en-US" altLang="zh-TW" baseline="0" dirty="0" smtClean="0"/>
                        <a:t> suite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Test cases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detail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85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 smtClean="0">
                          <a:effectLst/>
                        </a:rPr>
                        <a:t>test_settingsisp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 err="1" smtClean="0">
                          <a:effectLst/>
                        </a:rPr>
                        <a:t>test_case_change_income_negative</a:t>
                      </a:r>
                      <a:endParaRPr 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dirty="0" smtClean="0">
                          <a:effectLst/>
                        </a:rPr>
                        <a:t>當在</a:t>
                      </a:r>
                      <a:r>
                        <a:rPr lang="en-US" altLang="zh-TW" dirty="0" smtClean="0">
                          <a:effectLst/>
                        </a:rPr>
                        <a:t>income</a:t>
                      </a:r>
                      <a:r>
                        <a:rPr lang="zh-TW" altLang="en-US" dirty="0" smtClean="0">
                          <a:effectLst/>
                        </a:rPr>
                        <a:t>這裡輸入負數時，會</a:t>
                      </a:r>
                      <a:r>
                        <a:rPr lang="en-US" altLang="zh-TW" dirty="0" smtClean="0">
                          <a:effectLst/>
                        </a:rPr>
                        <a:t>crash</a:t>
                      </a:r>
                      <a:endParaRPr lang="zh-TW" alt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188925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endParaRPr lang="zh-TW" altLang="en-US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TW" dirty="0" err="1" smtClean="0">
                          <a:effectLst/>
                        </a:rPr>
                        <a:t>test_case_change_decimal_income_negative</a:t>
                      </a:r>
                      <a:endParaRPr lang="en-US" altLang="zh-TW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zh-TW" altLang="en-US" dirty="0" smtClean="0">
                          <a:effectLst/>
                        </a:rPr>
                        <a:t>同上，有小數情況</a:t>
                      </a:r>
                      <a:endParaRPr lang="zh-TW" altLang="en-US" dirty="0">
                        <a:effectLst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61859276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96" y="3694730"/>
            <a:ext cx="8196348" cy="24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1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10. Project activities and Schedule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825352"/>
              </p:ext>
            </p:extLst>
          </p:nvPr>
        </p:nvGraphicFramePr>
        <p:xfrm>
          <a:off x="710507" y="1690687"/>
          <a:ext cx="10270607" cy="46103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7364">
                  <a:extLst>
                    <a:ext uri="{9D8B030D-6E8A-4147-A177-3AD203B41FA5}">
                      <a16:colId xmlns:a16="http://schemas.microsoft.com/office/drawing/2014/main" val="1679154047"/>
                    </a:ext>
                  </a:extLst>
                </a:gridCol>
                <a:gridCol w="1930072">
                  <a:extLst>
                    <a:ext uri="{9D8B030D-6E8A-4147-A177-3AD203B41FA5}">
                      <a16:colId xmlns:a16="http://schemas.microsoft.com/office/drawing/2014/main" val="3600190136"/>
                    </a:ext>
                  </a:extLst>
                </a:gridCol>
                <a:gridCol w="1930072">
                  <a:extLst>
                    <a:ext uri="{9D8B030D-6E8A-4147-A177-3AD203B41FA5}">
                      <a16:colId xmlns:a16="http://schemas.microsoft.com/office/drawing/2014/main" val="1744856008"/>
                    </a:ext>
                  </a:extLst>
                </a:gridCol>
                <a:gridCol w="5363099">
                  <a:extLst>
                    <a:ext uri="{9D8B030D-6E8A-4147-A177-3AD203B41FA5}">
                      <a16:colId xmlns:a16="http://schemas.microsoft.com/office/drawing/2014/main" val="275005647"/>
                    </a:ext>
                  </a:extLst>
                </a:gridCol>
              </a:tblGrid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No</a:t>
                      </a:r>
                      <a:r>
                        <a:rPr lang="zh-TW" sz="2800" kern="100">
                          <a:effectLst/>
                        </a:rPr>
                        <a:t>：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Date</a:t>
                      </a:r>
                      <a:r>
                        <a:rPr lang="zh-TW" sz="2800" kern="100">
                          <a:effectLst/>
                        </a:rPr>
                        <a:t>：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Hours</a:t>
                      </a:r>
                      <a:r>
                        <a:rPr lang="zh-TW" sz="2800" kern="100">
                          <a:effectLst/>
                        </a:rPr>
                        <a:t>：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Activities</a:t>
                      </a:r>
                      <a:r>
                        <a:rPr lang="zh-TW" sz="2800" kern="100" dirty="0">
                          <a:effectLst/>
                        </a:rPr>
                        <a:t>：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2345701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3/7(Thur)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Decide the app and tools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009460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3/14(Thur)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Analysis features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8575202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3/21(Thur)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SUT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877653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3/28(Thur)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Study the way of using appium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8119931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5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4/11(Thur)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Study python testing tools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537907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6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4/18(Thur)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Cutting testing and separate work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212776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7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4/22(Mon)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TDS</a:t>
                      </a:r>
                      <a:r>
                        <a:rPr lang="zh-TW" sz="2800" kern="100" dirty="0">
                          <a:effectLst/>
                        </a:rPr>
                        <a:t>、</a:t>
                      </a:r>
                      <a:r>
                        <a:rPr lang="en-US" sz="2800" kern="100" dirty="0">
                          <a:effectLst/>
                        </a:rPr>
                        <a:t>TCS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1303076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8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4/23(Tue)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Midterm presentation review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897758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0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10. Project activities and Schedule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96916"/>
              </p:ext>
            </p:extLst>
          </p:nvPr>
        </p:nvGraphicFramePr>
        <p:xfrm>
          <a:off x="710507" y="1690687"/>
          <a:ext cx="10270607" cy="4951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7364">
                  <a:extLst>
                    <a:ext uri="{9D8B030D-6E8A-4147-A177-3AD203B41FA5}">
                      <a16:colId xmlns:a16="http://schemas.microsoft.com/office/drawing/2014/main" val="1679154047"/>
                    </a:ext>
                  </a:extLst>
                </a:gridCol>
                <a:gridCol w="1930072">
                  <a:extLst>
                    <a:ext uri="{9D8B030D-6E8A-4147-A177-3AD203B41FA5}">
                      <a16:colId xmlns:a16="http://schemas.microsoft.com/office/drawing/2014/main" val="3600190136"/>
                    </a:ext>
                  </a:extLst>
                </a:gridCol>
                <a:gridCol w="1930072">
                  <a:extLst>
                    <a:ext uri="{9D8B030D-6E8A-4147-A177-3AD203B41FA5}">
                      <a16:colId xmlns:a16="http://schemas.microsoft.com/office/drawing/2014/main" val="1744856008"/>
                    </a:ext>
                  </a:extLst>
                </a:gridCol>
                <a:gridCol w="5363099">
                  <a:extLst>
                    <a:ext uri="{9D8B030D-6E8A-4147-A177-3AD203B41FA5}">
                      <a16:colId xmlns:a16="http://schemas.microsoft.com/office/drawing/2014/main" val="275005647"/>
                    </a:ext>
                  </a:extLst>
                </a:gridCol>
              </a:tblGrid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No</a:t>
                      </a:r>
                      <a:r>
                        <a:rPr lang="zh-TW" sz="2800" kern="100">
                          <a:effectLst/>
                        </a:rPr>
                        <a:t>：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Date</a:t>
                      </a:r>
                      <a:r>
                        <a:rPr lang="zh-TW" sz="2800" kern="100">
                          <a:effectLst/>
                        </a:rPr>
                        <a:t>：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Hours</a:t>
                      </a:r>
                      <a:r>
                        <a:rPr lang="zh-TW" sz="2800" kern="100">
                          <a:effectLst/>
                        </a:rPr>
                        <a:t>：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Activities</a:t>
                      </a:r>
                      <a:r>
                        <a:rPr lang="zh-TW" sz="2800" kern="100" dirty="0">
                          <a:effectLst/>
                        </a:rPr>
                        <a:t>：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2345701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</a:rPr>
                        <a:t>5/2(</a:t>
                      </a:r>
                      <a:r>
                        <a:rPr lang="en-US" sz="2800" kern="100" dirty="0" err="1" smtClean="0">
                          <a:effectLst/>
                        </a:rPr>
                        <a:t>Thur</a:t>
                      </a:r>
                      <a:r>
                        <a:rPr lang="en-US" sz="2800" kern="100" dirty="0">
                          <a:effectLst/>
                        </a:rPr>
                        <a:t>)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Problem with </a:t>
                      </a:r>
                      <a:r>
                        <a:rPr lang="en-US" altLang="zh-TW" sz="2800" kern="1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xpath</a:t>
                      </a:r>
                      <a:r>
                        <a:rPr lang="en-US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await</a:t>
                      </a:r>
                      <a:endParaRPr lang="zh-TW" altLang="en-US" sz="2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009460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</a:rPr>
                        <a:t>5/9(</a:t>
                      </a:r>
                      <a:r>
                        <a:rPr lang="en-US" sz="2800" kern="100" dirty="0" err="1" smtClean="0">
                          <a:effectLst/>
                        </a:rPr>
                        <a:t>Thur</a:t>
                      </a:r>
                      <a:r>
                        <a:rPr lang="en-US" sz="2800" kern="100" dirty="0">
                          <a:effectLst/>
                        </a:rPr>
                        <a:t>)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2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Redesign ISP</a:t>
                      </a:r>
                      <a:endParaRPr lang="zh-TW" altLang="en-US" sz="2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8575202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3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</a:rPr>
                        <a:t>5/16(</a:t>
                      </a:r>
                      <a:r>
                        <a:rPr lang="en-US" sz="2800" kern="100" dirty="0" err="1" smtClean="0">
                          <a:effectLst/>
                        </a:rPr>
                        <a:t>Thur</a:t>
                      </a:r>
                      <a:r>
                        <a:rPr lang="en-US" sz="2800" kern="100" dirty="0">
                          <a:effectLst/>
                        </a:rPr>
                        <a:t>)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8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ISP, Rewrite test cases, Review TDS</a:t>
                      </a:r>
                      <a:r>
                        <a:rPr lang="zh-TW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TCS</a:t>
                      </a:r>
                      <a:endParaRPr lang="zh-TW" altLang="zh-TW" sz="2800" kern="1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2877653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4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</a:rPr>
                        <a:t>5/23(</a:t>
                      </a:r>
                      <a:r>
                        <a:rPr lang="en-US" sz="2800" kern="100" dirty="0" err="1" smtClean="0">
                          <a:effectLst/>
                        </a:rPr>
                        <a:t>Thur</a:t>
                      </a:r>
                      <a:r>
                        <a:rPr lang="en-US" sz="2800" kern="100" dirty="0">
                          <a:effectLst/>
                        </a:rPr>
                        <a:t>)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3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and rewrite test cases</a:t>
                      </a:r>
                      <a:endParaRPr lang="zh-TW" altLang="en-US" sz="2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8119931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5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</a:rPr>
                        <a:t>6/6(</a:t>
                      </a:r>
                      <a:r>
                        <a:rPr lang="en-US" sz="2800" kern="100" dirty="0" err="1" smtClean="0">
                          <a:effectLst/>
                        </a:rPr>
                        <a:t>Thur</a:t>
                      </a:r>
                      <a:r>
                        <a:rPr lang="en-US" sz="2800" kern="100" dirty="0">
                          <a:effectLst/>
                        </a:rPr>
                        <a:t>)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8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test cases, review result</a:t>
                      </a:r>
                      <a:endParaRPr lang="zh-TW" altLang="en-US" sz="2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9537907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6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</a:rPr>
                        <a:t>6/15(Sat)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8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result</a:t>
                      </a:r>
                      <a:endParaRPr lang="zh-TW" altLang="en-US" sz="2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212776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7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</a:rPr>
                        <a:t>6/17(Mon</a:t>
                      </a:r>
                      <a:r>
                        <a:rPr lang="en-US" sz="2800" kern="100" dirty="0">
                          <a:effectLst/>
                        </a:rPr>
                        <a:t>)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2800" kern="1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28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 all activities of the project</a:t>
                      </a:r>
                      <a:endParaRPr lang="zh-TW" altLang="en-US" sz="2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1303076"/>
                  </a:ext>
                </a:extLst>
              </a:tr>
              <a:tr h="5122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8</a:t>
                      </a:r>
                      <a:endParaRPr lang="zh-TW" sz="2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</a:rPr>
                        <a:t>6/18(Tue)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kern="100" dirty="0" smtClean="0">
                          <a:effectLst/>
                        </a:rPr>
                        <a:t>Final </a:t>
                      </a:r>
                      <a:r>
                        <a:rPr lang="en-US" sz="2800" kern="100" dirty="0">
                          <a:effectLst/>
                        </a:rPr>
                        <a:t>presentation review</a:t>
                      </a:r>
                      <a:endParaRPr lang="zh-TW" sz="2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0897758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815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11. Responsibility of team members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1865" y="2286000"/>
            <a:ext cx="11557505" cy="402336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107598002 </a:t>
            </a:r>
            <a:r>
              <a:rPr lang="zh-TW" altLang="en-US" sz="2800" dirty="0" smtClean="0"/>
              <a:t>唐振</a:t>
            </a:r>
            <a:r>
              <a:rPr lang="zh-TW" altLang="en-US" sz="2800" dirty="0"/>
              <a:t>嚴    </a:t>
            </a:r>
            <a:r>
              <a:rPr lang="en-US" altLang="zh-TW" sz="2800" dirty="0" smtClean="0"/>
              <a:t>STP, </a:t>
            </a:r>
            <a:r>
              <a:rPr lang="en-US" altLang="zh-TW" sz="2800" dirty="0"/>
              <a:t>test </a:t>
            </a:r>
            <a:r>
              <a:rPr lang="en-US" altLang="zh-TW" sz="2800" dirty="0" smtClean="0"/>
              <a:t>case, ideas</a:t>
            </a:r>
          </a:p>
          <a:p>
            <a:r>
              <a:rPr lang="en-US" altLang="zh-TW" sz="2800" dirty="0" smtClean="0"/>
              <a:t>107598012</a:t>
            </a:r>
            <a:r>
              <a:rPr lang="zh-TW" altLang="en-US" sz="2800" dirty="0" smtClean="0"/>
              <a:t> 林佳緯    </a:t>
            </a:r>
            <a:r>
              <a:rPr lang="en-US" altLang="zh-TW" sz="2800" dirty="0" smtClean="0"/>
              <a:t>STP,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TDS,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test </a:t>
            </a:r>
            <a:r>
              <a:rPr lang="en-US" altLang="zh-TW" sz="2800" dirty="0" smtClean="0"/>
              <a:t>case, ISP, </a:t>
            </a:r>
            <a:r>
              <a:rPr lang="en-US" altLang="zh-TW" sz="2800" dirty="0" err="1" smtClean="0"/>
              <a:t>xpath,ppt</a:t>
            </a:r>
            <a:endParaRPr lang="en-US" altLang="zh-TW" sz="2800" dirty="0" smtClean="0"/>
          </a:p>
          <a:p>
            <a:r>
              <a:rPr lang="en-US" altLang="zh-TW" sz="2800" dirty="0" smtClean="0"/>
              <a:t>107598043</a:t>
            </a:r>
            <a:r>
              <a:rPr lang="zh-TW" altLang="en-US" sz="2800" dirty="0" smtClean="0"/>
              <a:t> 周士禾    </a:t>
            </a:r>
            <a:r>
              <a:rPr lang="en-US" altLang="zh-TW" sz="2800" dirty="0" smtClean="0"/>
              <a:t>STP,</a:t>
            </a:r>
            <a:r>
              <a:rPr lang="zh-TW" altLang="en-US" sz="2800" dirty="0" smtClean="0"/>
              <a:t> </a:t>
            </a:r>
            <a:r>
              <a:rPr lang="en-US" altLang="zh-TW" sz="2800" dirty="0"/>
              <a:t>TCS, environment of </a:t>
            </a:r>
            <a:r>
              <a:rPr lang="en-US" altLang="zh-TW" sz="2800" dirty="0" err="1"/>
              <a:t>unittest</a:t>
            </a:r>
            <a:r>
              <a:rPr lang="en-US" altLang="zh-TW" sz="2800" dirty="0" smtClean="0"/>
              <a:t>, test case, ISP</a:t>
            </a:r>
          </a:p>
          <a:p>
            <a:r>
              <a:rPr lang="en-US" altLang="zh-TW" sz="2800" dirty="0" smtClean="0"/>
              <a:t>107598053</a:t>
            </a:r>
            <a:r>
              <a:rPr lang="zh-TW" altLang="en-US" sz="2800" dirty="0" smtClean="0"/>
              <a:t> 邱楹傑    </a:t>
            </a:r>
            <a:r>
              <a:rPr lang="en-US" altLang="zh-TW" sz="2800" dirty="0" smtClean="0"/>
              <a:t>STP,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environment of </a:t>
            </a:r>
            <a:r>
              <a:rPr lang="en-US" altLang="zh-TW" sz="2800" dirty="0" err="1" smtClean="0"/>
              <a:t>unittest</a:t>
            </a:r>
            <a:r>
              <a:rPr lang="en-US" altLang="zh-TW" sz="2800" dirty="0" smtClean="0"/>
              <a:t>, test case, </a:t>
            </a:r>
            <a:r>
              <a:rPr lang="en-US" altLang="zh-TW" sz="2800" dirty="0" err="1" smtClean="0"/>
              <a:t>ppt</a:t>
            </a:r>
            <a:r>
              <a:rPr lang="en-US" altLang="zh-TW" sz="2800" dirty="0" smtClean="0"/>
              <a:t>, </a:t>
            </a:r>
            <a:r>
              <a:rPr lang="en-US" altLang="zh-TW" sz="2800" dirty="0" err="1" smtClean="0"/>
              <a:t>teamleader</a:t>
            </a:r>
            <a:endParaRPr lang="zh-TW" altLang="en-US" sz="28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28</a:t>
            </a:fld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81334" y="2369979"/>
            <a:ext cx="117508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1334" y="2902742"/>
            <a:ext cx="117508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5463" y="3475311"/>
            <a:ext cx="117508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85463" y="4008074"/>
            <a:ext cx="117508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683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25285" y="1797780"/>
            <a:ext cx="5981356" cy="4023360"/>
          </a:xfrm>
        </p:spPr>
        <p:txBody>
          <a:bodyPr>
            <a:noAutofit/>
          </a:bodyPr>
          <a:lstStyle/>
          <a:p>
            <a:r>
              <a:rPr lang="en-US" altLang="zh-TW" sz="2800" dirty="0" smtClean="0"/>
              <a:t>1. Abstract</a:t>
            </a:r>
          </a:p>
          <a:p>
            <a:r>
              <a:rPr lang="en-US" altLang="zh-TW" sz="2800" dirty="0" smtClean="0"/>
              <a:t>2. Test criteria</a:t>
            </a:r>
          </a:p>
          <a:p>
            <a:r>
              <a:rPr lang="en-US" altLang="zh-TW" sz="2800" dirty="0" smtClean="0"/>
              <a:t>3. </a:t>
            </a:r>
            <a:r>
              <a:rPr lang="en-US" altLang="zh-TW" sz="2800" dirty="0"/>
              <a:t>The methods used to design test </a:t>
            </a:r>
            <a:r>
              <a:rPr lang="en-US" altLang="zh-TW" sz="2800" dirty="0" smtClean="0"/>
              <a:t>cases</a:t>
            </a:r>
          </a:p>
          <a:p>
            <a:r>
              <a:rPr lang="en-US" altLang="zh-TW" sz="2800" dirty="0" smtClean="0"/>
              <a:t>4. </a:t>
            </a:r>
            <a:r>
              <a:rPr lang="en-US" altLang="zh-TW" sz="2800" dirty="0"/>
              <a:t>All test cases </a:t>
            </a:r>
            <a:endParaRPr lang="en-US" altLang="zh-TW" sz="2800" dirty="0" smtClean="0"/>
          </a:p>
          <a:p>
            <a:r>
              <a:rPr lang="en-US" altLang="zh-TW" sz="2800" dirty="0" smtClean="0"/>
              <a:t>5. </a:t>
            </a:r>
            <a:r>
              <a:rPr lang="en-US" altLang="zh-TW" sz="2800" dirty="0"/>
              <a:t>Sample test </a:t>
            </a:r>
            <a:r>
              <a:rPr lang="en-US" altLang="zh-TW" sz="2800" dirty="0" smtClean="0"/>
              <a:t>cases</a:t>
            </a:r>
          </a:p>
          <a:p>
            <a:r>
              <a:rPr lang="en-US" altLang="zh-TW" sz="2800" dirty="0" smtClean="0"/>
              <a:t>6. </a:t>
            </a:r>
            <a:r>
              <a:rPr lang="en-US" altLang="zh-TW" sz="2800" dirty="0"/>
              <a:t>Test Tools to be </a:t>
            </a:r>
            <a:r>
              <a:rPr lang="en-US" altLang="zh-TW" sz="2800" dirty="0" smtClean="0"/>
              <a:t>used</a:t>
            </a:r>
          </a:p>
          <a:p>
            <a:r>
              <a:rPr lang="en-US" altLang="zh-TW" sz="2800" dirty="0" smtClean="0"/>
              <a:t>7. </a:t>
            </a:r>
            <a:r>
              <a:rPr lang="en-US" altLang="zh-TW" sz="2800" dirty="0"/>
              <a:t>Demo </a:t>
            </a:r>
            <a:r>
              <a:rPr lang="en-US" altLang="zh-TW" sz="2800" dirty="0" smtClean="0"/>
              <a:t>video</a:t>
            </a:r>
          </a:p>
          <a:p>
            <a:r>
              <a:rPr lang="en-US" altLang="zh-TW" sz="2800" dirty="0" smtClean="0"/>
              <a:t>8</a:t>
            </a:r>
            <a:r>
              <a:rPr lang="en-US" altLang="zh-TW" sz="2800" dirty="0"/>
              <a:t>. Result of the </a:t>
            </a:r>
            <a:r>
              <a:rPr lang="en-US" altLang="zh-TW" sz="2800" dirty="0" smtClean="0"/>
              <a:t>tests</a:t>
            </a:r>
          </a:p>
          <a:p>
            <a:r>
              <a:rPr lang="en-US" altLang="zh-TW" sz="2800" dirty="0" smtClean="0"/>
              <a:t>9</a:t>
            </a:r>
            <a:r>
              <a:rPr lang="en-US" altLang="zh-TW" sz="2800" dirty="0"/>
              <a:t>. Analysis the </a:t>
            </a:r>
            <a:r>
              <a:rPr lang="en-US" altLang="zh-TW" sz="2800" dirty="0" smtClean="0"/>
              <a:t>results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1169440" y="1891484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65521" y="2438380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5521" y="3002837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65521" y="3567291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61450" y="4131749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161450" y="4670332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61450" y="5242816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Picture 2" descr="「Outline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556" y="4286115"/>
            <a:ext cx="3118757" cy="115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210644" y="1710152"/>
            <a:ext cx="5981356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smtClean="0"/>
              <a:t>10. </a:t>
            </a:r>
            <a:r>
              <a:rPr lang="en-US" altLang="zh-TW" sz="2800" dirty="0"/>
              <a:t>Project activities and </a:t>
            </a:r>
            <a:r>
              <a:rPr lang="en-US" altLang="zh-TW" sz="2800" dirty="0" smtClean="0"/>
              <a:t>Schedule</a:t>
            </a:r>
          </a:p>
          <a:p>
            <a:r>
              <a:rPr lang="en-US" altLang="zh-TW" sz="2800" dirty="0" smtClean="0"/>
              <a:t>11. </a:t>
            </a:r>
            <a:r>
              <a:rPr lang="en-US" altLang="zh-TW" sz="2800" dirty="0"/>
              <a:t>Responsibility of team members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1161450" y="5772643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157531" y="6319539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021501" y="1797780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017582" y="2344676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35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abstract</a:t>
            </a:r>
            <a:endParaRPr lang="zh-TW" altLang="en-US" dirty="0"/>
          </a:p>
        </p:txBody>
      </p:sp>
      <p:pic>
        <p:nvPicPr>
          <p:cNvPr id="4098" name="Picture 2" descr="./fastlane/metadata/android/en-US/phoneScreenshots/scree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84" y="1690689"/>
            <a:ext cx="2913628" cy="51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./fastlane/metadata/android/en-US/phoneScreenshots/screen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477" y="1690689"/>
            <a:ext cx="2913628" cy="51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./fastlane/metadata/android/en-US/phoneScreenshots/screen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70" y="1690688"/>
            <a:ext cx="2913628" cy="51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32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thing test criteria based on - ACE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3596" y="2358015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13596" y="3624094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 smtClean="0"/>
              <a:t>ACE is a </a:t>
            </a:r>
            <a:r>
              <a:rPr lang="en-US" altLang="zh-TW" sz="3200" dirty="0" smtClean="0">
                <a:solidFill>
                  <a:srgbClr val="FF0000"/>
                </a:solidFill>
              </a:rPr>
              <a:t>well-known system </a:t>
            </a:r>
            <a:r>
              <a:rPr lang="en-US" altLang="zh-TW" sz="3200" dirty="0" smtClean="0"/>
              <a:t>that can crawl the apps states.</a:t>
            </a:r>
          </a:p>
          <a:p>
            <a:endParaRPr lang="en-US" altLang="zh-TW" sz="3200" dirty="0" smtClean="0"/>
          </a:p>
          <a:p>
            <a:r>
              <a:rPr lang="en-US" altLang="zh-TW" sz="3200" dirty="0" smtClean="0"/>
              <a:t>ACE can produce </a:t>
            </a:r>
            <a:r>
              <a:rPr lang="en-US" altLang="zh-TW" sz="3200" dirty="0"/>
              <a:t>the </a:t>
            </a:r>
            <a:r>
              <a:rPr lang="en-US" altLang="zh-TW" sz="3200" dirty="0" err="1" smtClean="0">
                <a:solidFill>
                  <a:srgbClr val="FF0000"/>
                </a:solidFill>
              </a:rPr>
              <a:t>StateTransitionDiagram</a:t>
            </a:r>
            <a:r>
              <a:rPr lang="en-US" altLang="zh-TW" sz="3200" dirty="0" smtClean="0"/>
              <a:t> that shows the </a:t>
            </a:r>
            <a:r>
              <a:rPr lang="en-US" altLang="zh-TW" sz="3200" dirty="0" smtClean="0">
                <a:solidFill>
                  <a:srgbClr val="FF0000"/>
                </a:solidFill>
              </a:rPr>
              <a:t>states</a:t>
            </a:r>
            <a:r>
              <a:rPr lang="en-US" altLang="zh-TW" sz="3200" dirty="0" smtClean="0"/>
              <a:t> been crawled and the </a:t>
            </a:r>
            <a:r>
              <a:rPr lang="en-US" altLang="zh-TW" sz="3200" dirty="0" smtClean="0">
                <a:solidFill>
                  <a:srgbClr val="FF0000"/>
                </a:solidFill>
              </a:rPr>
              <a:t>actions</a:t>
            </a:r>
            <a:r>
              <a:rPr lang="en-US" altLang="zh-TW" sz="3200" dirty="0" smtClean="0"/>
              <a:t> been taken.</a:t>
            </a:r>
          </a:p>
          <a:p>
            <a:endParaRPr lang="zh-TW" altLang="en-US" dirty="0"/>
          </a:p>
        </p:txBody>
      </p:sp>
      <p:pic>
        <p:nvPicPr>
          <p:cNvPr id="7" name="Picture 2" descr="「比較 png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3562" y="411078"/>
            <a:ext cx="2029988" cy="17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thing test criteria based on - ACE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3596" y="2358015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13596" y="5095447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78" y="1718066"/>
            <a:ext cx="7244569" cy="513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test criteria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016" lvl="1" indent="0">
              <a:buNone/>
            </a:pPr>
            <a:r>
              <a:rPr lang="en-US" altLang="zh-TW" sz="3200" dirty="0" smtClean="0"/>
              <a:t>Pass – Our test cases designed using </a:t>
            </a:r>
            <a:r>
              <a:rPr lang="en-US" altLang="zh-TW" sz="3200" dirty="0" smtClean="0">
                <a:solidFill>
                  <a:srgbClr val="FF0000"/>
                </a:solidFill>
              </a:rPr>
              <a:t>ISP</a:t>
            </a:r>
            <a:r>
              <a:rPr lang="en-US" altLang="zh-TW" sz="3200" dirty="0" smtClean="0"/>
              <a:t> and </a:t>
            </a:r>
            <a:r>
              <a:rPr lang="en-US" altLang="zh-TW" sz="3200" dirty="0">
                <a:solidFill>
                  <a:srgbClr val="FF0000"/>
                </a:solidFill>
              </a:rPr>
              <a:t>User scenario</a:t>
            </a:r>
            <a:r>
              <a:rPr lang="en-US" altLang="zh-TW" sz="3200" dirty="0" smtClean="0"/>
              <a:t> are satisfied with the result crawled by ACE.</a:t>
            </a:r>
          </a:p>
          <a:p>
            <a:pPr marL="128016" lvl="1" indent="0">
              <a:buNone/>
            </a:pPr>
            <a:endParaRPr lang="en-US" altLang="zh-TW" sz="3200" dirty="0" smtClean="0"/>
          </a:p>
          <a:p>
            <a:pPr marL="128016" lvl="1" indent="0">
              <a:buNone/>
            </a:pPr>
            <a:r>
              <a:rPr lang="en-US" altLang="zh-TW" sz="3200" dirty="0" smtClean="0"/>
              <a:t>Fail – If the failed items are more than 2, test criteria is unqualified.</a:t>
            </a:r>
            <a:endParaRPr lang="en-US" altLang="zh-TW" sz="3200" dirty="0"/>
          </a:p>
          <a:p>
            <a:pPr lvl="1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13596" y="2358015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13596" y="3827525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Picture 4" descr="「fb smile png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296" y="2358015"/>
            <a:ext cx="1171254" cy="117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「sad   png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538" y="4739626"/>
            <a:ext cx="1043236" cy="104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投影片編號版面配置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393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 The methods used to design test cases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24129" y="2286000"/>
            <a:ext cx="8901268" cy="4023360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solidFill>
                  <a:srgbClr val="FF0000"/>
                </a:solidFill>
              </a:rPr>
              <a:t>User scenario </a:t>
            </a:r>
            <a:r>
              <a:rPr lang="en-US" altLang="zh-TW" sz="3200" dirty="0" smtClean="0"/>
              <a:t>– We designed our test cases based on the actions done by our team members who told to at least go through all main activities.</a:t>
            </a:r>
          </a:p>
          <a:p>
            <a:endParaRPr lang="en-US" altLang="zh-TW" sz="3200" dirty="0"/>
          </a:p>
          <a:p>
            <a:r>
              <a:rPr lang="en-US" altLang="zh-TW" sz="3200" dirty="0" smtClean="0">
                <a:solidFill>
                  <a:srgbClr val="FF0000"/>
                </a:solidFill>
              </a:rPr>
              <a:t>ISP(Input Space Partitioning) </a:t>
            </a:r>
            <a:r>
              <a:rPr lang="en-US" altLang="zh-TW" sz="3200" dirty="0" smtClean="0"/>
              <a:t>– We used this technique taught in class to design, hoping to increase coverage.</a:t>
            </a:r>
            <a:endParaRPr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13596" y="2358015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913596" y="4475918"/>
            <a:ext cx="110532" cy="331595"/>
          </a:xfrm>
          <a:prstGeom prst="rect">
            <a:avLst/>
          </a:prstGeom>
          <a:solidFill>
            <a:srgbClr val="99C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6" name="Picture 2" descr="「user scenario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467" y="2200800"/>
            <a:ext cx="1514100" cy="151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03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11167872" cy="1499616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4. All </a:t>
            </a:r>
            <a:r>
              <a:rPr lang="en-US" altLang="zh-TW" sz="4000" dirty="0"/>
              <a:t>test cases and features been </a:t>
            </a:r>
            <a:r>
              <a:rPr lang="en-US" altLang="zh-TW" sz="4000" dirty="0" smtClean="0"/>
              <a:t>covered – user</a:t>
            </a:r>
            <a:r>
              <a:rPr lang="en-US" altLang="zh-TW" sz="4000" dirty="0"/>
              <a:t> scenario</a:t>
            </a:r>
            <a:endParaRPr lang="zh-TW" altLang="en-US" sz="40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9BC9-0162-4A85-ADF3-2CB7985BF218}" type="slidenum">
              <a:rPr lang="zh-TW" altLang="en-US" smtClean="0"/>
              <a:t>9</a:t>
            </a:fld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102787"/>
              </p:ext>
            </p:extLst>
          </p:nvPr>
        </p:nvGraphicFramePr>
        <p:xfrm>
          <a:off x="1024128" y="1729048"/>
          <a:ext cx="9720261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87">
                  <a:extLst>
                    <a:ext uri="{9D8B030D-6E8A-4147-A177-3AD203B41FA5}">
                      <a16:colId xmlns:a16="http://schemas.microsoft.com/office/drawing/2014/main" val="53649997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2210428008"/>
                    </a:ext>
                  </a:extLst>
                </a:gridCol>
                <a:gridCol w="3240087">
                  <a:extLst>
                    <a:ext uri="{9D8B030D-6E8A-4147-A177-3AD203B41FA5}">
                      <a16:colId xmlns:a16="http://schemas.microsoft.com/office/drawing/2014/main" val="411596444"/>
                    </a:ext>
                  </a:extLst>
                </a:gridCol>
              </a:tblGrid>
              <a:tr h="30109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Test suite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Test cases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Features satisfied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96704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800" dirty="0" smtClean="0"/>
                        <a:t>test_home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2400" dirty="0" smtClean="0"/>
                    </a:p>
                  </a:txBody>
                  <a:tcPr marT="288000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600" b="0" dirty="0" err="1" smtClean="0"/>
                        <a:t>test_case_expense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expense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440783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test_case_income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income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385856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test_case_expense_zero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expense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488738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test_case_income_zero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income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95438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test_case_expense_txt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smtClean="0"/>
                        <a:t>expense</a:t>
                      </a:r>
                      <a:endParaRPr lang="zh-TW" alt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4814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test_history</a:t>
                      </a:r>
                      <a:endParaRPr lang="zh-TW" altLang="en-US" sz="4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288000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1600" b="0" dirty="0" err="1" smtClean="0"/>
                        <a:t>test_case_add_and_check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History data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024160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test_case_edit_history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history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652588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test_case_make_expense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History make expense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875545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test_case_delete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History delete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042947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test_case_no_delete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History delete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970139"/>
                  </a:ext>
                </a:extLst>
              </a:tr>
              <a:tr h="30109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test_settings</a:t>
                      </a:r>
                      <a:endParaRPr lang="zh-TW" altLang="en-US" sz="4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test_changecurrencytoMexicanPeso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Change currency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78142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test_checkCurrency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Currency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6147"/>
                  </a:ext>
                </a:extLst>
              </a:tr>
              <a:tr h="30109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err="1" smtClean="0"/>
                        <a:t>test_income</a:t>
                      </a:r>
                      <a:endParaRPr lang="zh-TW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/>
                        <a:t>Currency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962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8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積分">
  <a:themeElements>
    <a:clrScheme name="積分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積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積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1_積分">
  <a:themeElements>
    <a:clrScheme name="積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積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積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2368</TotalTime>
  <Words>1060</Words>
  <Application>Microsoft Office PowerPoint</Application>
  <PresentationFormat>寬螢幕</PresentationFormat>
  <Paragraphs>323</Paragraphs>
  <Slides>28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39" baseType="lpstr">
      <vt:lpstr>Microsoft JhengHei</vt:lpstr>
      <vt:lpstr>Microsoft JhengHei</vt:lpstr>
      <vt:lpstr>新細明體</vt:lpstr>
      <vt:lpstr>Arial</vt:lpstr>
      <vt:lpstr>Calibri</vt:lpstr>
      <vt:lpstr>Times New Roman</vt:lpstr>
      <vt:lpstr>Tw Cen MT</vt:lpstr>
      <vt:lpstr>Tw Cen MT Condensed</vt:lpstr>
      <vt:lpstr>Wingdings 3</vt:lpstr>
      <vt:lpstr>積分</vt:lpstr>
      <vt:lpstr>1_積分</vt:lpstr>
      <vt:lpstr>final Presentation</vt:lpstr>
      <vt:lpstr>Members</vt:lpstr>
      <vt:lpstr>Outline</vt:lpstr>
      <vt:lpstr>1. abstract</vt:lpstr>
      <vt:lpstr>The thing test criteria based on - ACE</vt:lpstr>
      <vt:lpstr>The thing test criteria based on - ACE</vt:lpstr>
      <vt:lpstr>2. test criteria</vt:lpstr>
      <vt:lpstr>3. The methods used to design test cases</vt:lpstr>
      <vt:lpstr>4. All test cases and features been covered – user scenario</vt:lpstr>
      <vt:lpstr>4. All test cases and features been covered – user scenario</vt:lpstr>
      <vt:lpstr>4. All test cases – ISP</vt:lpstr>
      <vt:lpstr>4. All test cases – ISP</vt:lpstr>
      <vt:lpstr>4. All test cases – ISP</vt:lpstr>
      <vt:lpstr>4. All test cases – ISP</vt:lpstr>
      <vt:lpstr>Ensure all test cases to cover the result of ACE</vt:lpstr>
      <vt:lpstr>5. Sample test cases</vt:lpstr>
      <vt:lpstr>6. Test Tools to be used</vt:lpstr>
      <vt:lpstr>6. Test Tools to be used - Method</vt:lpstr>
      <vt:lpstr>7. Demo video</vt:lpstr>
      <vt:lpstr>8. Result of the tests</vt:lpstr>
      <vt:lpstr>8. Result of the tests</vt:lpstr>
      <vt:lpstr>The result of test criteria</vt:lpstr>
      <vt:lpstr>9. Analysis the results(1)</vt:lpstr>
      <vt:lpstr>9. Analysis the results(2)</vt:lpstr>
      <vt:lpstr>9. Analysis the results(3)</vt:lpstr>
      <vt:lpstr>10. Project activities and Schedule</vt:lpstr>
      <vt:lpstr>10. Project activities and Schedule</vt:lpstr>
      <vt:lpstr>11. Responsibility of team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楹傑 邱</dc:creator>
  <cp:lastModifiedBy>楹傑 邱</cp:lastModifiedBy>
  <cp:revision>106</cp:revision>
  <cp:lastPrinted>2019-04-23T04:50:07Z</cp:lastPrinted>
  <dcterms:created xsi:type="dcterms:W3CDTF">2019-04-22T03:07:31Z</dcterms:created>
  <dcterms:modified xsi:type="dcterms:W3CDTF">2019-06-17T08:31:19Z</dcterms:modified>
</cp:coreProperties>
</file>